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8" r:id="rId3"/>
    <p:sldId id="259" r:id="rId4"/>
    <p:sldId id="263" r:id="rId5"/>
    <p:sldId id="264" r:id="rId6"/>
    <p:sldId id="265" r:id="rId7"/>
    <p:sldId id="257"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024D9-CC87-4AA5-7C8C-B7691839A9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E8CB5A7-4E2D-052B-3C22-6E316F5068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8AEA0DE-B27C-B300-A26E-304146E4E534}"/>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FDC17BEA-BD8C-5C53-42E3-0C134A3D04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47CD8F-E73A-9BBF-FB73-A8E40A38859C}"/>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460889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D7DD-0E07-2FC0-FE13-32EACE6B1B2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65D25A-5A19-4017-E5D7-E1BF114039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4AD194-A759-BE66-A8A6-63E763F5BFBD}"/>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3E23A1E0-F933-9972-A401-23ECB9308C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74AA33-0851-ED13-5250-0175E2066443}"/>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4247670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AE1C17-FA2B-E6D3-9442-8AEAAACEEA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E05C0DF-8D5C-1607-E6F2-5AB0F15F2C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68C857-A4C9-99C6-BB25-2DCE28609000}"/>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D68A5368-003D-CEE6-BE09-8C712F3AA5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72ADEB-03D3-906B-67E6-010627DB670E}"/>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2117911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56564-E1EC-01E9-EBCD-312C6431FD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D6CB87-0D1E-C831-DE44-6B365DA2A1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AD7892-BBF9-12BB-71D8-E59DC48DDC2F}"/>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784AA66F-A97B-C760-0383-37E1AD2D17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8AA383-EEEB-59EE-2A91-BBB7A03D17E6}"/>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1750645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8120-24DC-6997-EF71-1862C3FF8A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6D2B5A4-3A24-B084-67B6-09A5D39532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82428C-6516-0920-00EF-E906063E2E1F}"/>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4481173C-4F61-CC24-3865-6880687A13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2EE6A4B-C6F3-DEC7-473C-50135496A42E}"/>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564622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DB713-F642-C07F-FC79-4AFCABC7BF2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2EA4FC-FCC0-F49D-9B5F-3A28B8CD51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68F6B11-8851-2D43-AAB8-19A99952E6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E30E2B3-F0B8-5AE9-5E5D-BE6281D9AF1A}"/>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6" name="Footer Placeholder 5">
            <a:extLst>
              <a:ext uri="{FF2B5EF4-FFF2-40B4-BE49-F238E27FC236}">
                <a16:creationId xmlns:a16="http://schemas.microsoft.com/office/drawing/2014/main" id="{2B83FD2E-BE30-8BDD-475E-B43C7DA1BF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B41C6C-F177-2097-E7C4-F537CA2B2765}"/>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4135832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9129E-ADE2-8B65-D464-8A3EC9C0B9C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8A8C4CA-9043-37F5-EF8E-FBDB9683D7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050DAC-5D89-BD0B-41B3-49552B450F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F52E4DB-AA25-FFCF-9CA4-1B6F840C44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B37129-1DE4-D374-5D8B-BECF763115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4E1D7DF-D940-56C2-BD64-35246C34F7A5}"/>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8" name="Footer Placeholder 7">
            <a:extLst>
              <a:ext uri="{FF2B5EF4-FFF2-40B4-BE49-F238E27FC236}">
                <a16:creationId xmlns:a16="http://schemas.microsoft.com/office/drawing/2014/main" id="{515D6141-7859-1189-B9C3-18C8C879CEA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9B517A4-AC29-C1EC-4B2C-A25F97685CD3}"/>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3182445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3A8E7-7365-0D32-7EE7-798B7DEB960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78EF62-8276-7AAD-CBE7-E8FBB2A4636E}"/>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4" name="Footer Placeholder 3">
            <a:extLst>
              <a:ext uri="{FF2B5EF4-FFF2-40B4-BE49-F238E27FC236}">
                <a16:creationId xmlns:a16="http://schemas.microsoft.com/office/drawing/2014/main" id="{DA30F2A6-0ED9-386E-F2C9-0F81679CDD4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42D0CB2-12C3-EC13-74F9-EB7F432D55E5}"/>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3753414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8327D0-A437-D198-704D-A1C17C0D6B58}"/>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3" name="Footer Placeholder 2">
            <a:extLst>
              <a:ext uri="{FF2B5EF4-FFF2-40B4-BE49-F238E27FC236}">
                <a16:creationId xmlns:a16="http://schemas.microsoft.com/office/drawing/2014/main" id="{5D071088-58EF-8ABF-7C76-F875BBAEC0E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8D6806C-B6FF-090A-D15F-5C5651E015B4}"/>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1628747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362BD-5F87-CE7B-C3EA-E16591D608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3551002-8B5B-7D74-337A-585A10BFD2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870AA46-4012-3694-D5EB-810C5CBCBC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124F50-930C-2DFF-9135-A1C66059C383}"/>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6" name="Footer Placeholder 5">
            <a:extLst>
              <a:ext uri="{FF2B5EF4-FFF2-40B4-BE49-F238E27FC236}">
                <a16:creationId xmlns:a16="http://schemas.microsoft.com/office/drawing/2014/main" id="{C1320663-01C7-0157-48BC-66E8991AB4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19A126-4411-31C7-8183-F06A052ED3D0}"/>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618098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DBC96-20A9-1DC8-2473-F67566F373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05FA432-294C-A0F8-4DD7-307AB6ED38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2911E3A-071F-42E5-7D83-19B4E1586D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46B49B-FD72-6D8E-3E4B-1E5A5930C1D3}"/>
              </a:ext>
            </a:extLst>
          </p:cNvPr>
          <p:cNvSpPr>
            <a:spLocks noGrp="1"/>
          </p:cNvSpPr>
          <p:nvPr>
            <p:ph type="dt" sz="half" idx="10"/>
          </p:nvPr>
        </p:nvSpPr>
        <p:spPr/>
        <p:txBody>
          <a:bodyPr/>
          <a:lstStyle/>
          <a:p>
            <a:fld id="{709D6AE6-908F-4DF7-BEA4-B0BF8A4811BD}" type="datetimeFigureOut">
              <a:rPr lang="en-IN" smtClean="0"/>
              <a:t>16-07-2023</a:t>
            </a:fld>
            <a:endParaRPr lang="en-IN"/>
          </a:p>
        </p:txBody>
      </p:sp>
      <p:sp>
        <p:nvSpPr>
          <p:cNvPr id="6" name="Footer Placeholder 5">
            <a:extLst>
              <a:ext uri="{FF2B5EF4-FFF2-40B4-BE49-F238E27FC236}">
                <a16:creationId xmlns:a16="http://schemas.microsoft.com/office/drawing/2014/main" id="{0F37CAA1-C987-2585-4C52-781F1F4671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EF2837-C30C-EE82-2A68-119EC742EDD3}"/>
              </a:ext>
            </a:extLst>
          </p:cNvPr>
          <p:cNvSpPr>
            <a:spLocks noGrp="1"/>
          </p:cNvSpPr>
          <p:nvPr>
            <p:ph type="sldNum" sz="quarter" idx="12"/>
          </p:nvPr>
        </p:nvSpPr>
        <p:spPr/>
        <p:txBody>
          <a:bodyPr/>
          <a:lstStyle/>
          <a:p>
            <a:fld id="{DE7F482C-9C47-4706-89E6-32C3D2B8312A}" type="slidenum">
              <a:rPr lang="en-IN" smtClean="0"/>
              <a:t>‹#›</a:t>
            </a:fld>
            <a:endParaRPr lang="en-IN"/>
          </a:p>
        </p:txBody>
      </p:sp>
    </p:spTree>
    <p:extLst>
      <p:ext uri="{BB962C8B-B14F-4D97-AF65-F5344CB8AC3E}">
        <p14:creationId xmlns:p14="http://schemas.microsoft.com/office/powerpoint/2010/main" val="2711601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44B1B1-0C04-C4A4-AFE6-E3F3971BF4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65C32A4-EE3B-29C6-3015-0C1A68B2FB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57708B-C1A5-C237-5702-E612177A11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9D6AE6-908F-4DF7-BEA4-B0BF8A4811BD}" type="datetimeFigureOut">
              <a:rPr lang="en-IN" smtClean="0"/>
              <a:t>16-07-2023</a:t>
            </a:fld>
            <a:endParaRPr lang="en-IN"/>
          </a:p>
        </p:txBody>
      </p:sp>
      <p:sp>
        <p:nvSpPr>
          <p:cNvPr id="5" name="Footer Placeholder 4">
            <a:extLst>
              <a:ext uri="{FF2B5EF4-FFF2-40B4-BE49-F238E27FC236}">
                <a16:creationId xmlns:a16="http://schemas.microsoft.com/office/drawing/2014/main" id="{8A26F9C0-5BEF-23DC-3C11-6CA916BBF8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D1BC318-209F-990B-1ACC-4B61FD5E27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7F482C-9C47-4706-89E6-32C3D2B8312A}" type="slidenum">
              <a:rPr lang="en-IN" smtClean="0"/>
              <a:t>‹#›</a:t>
            </a:fld>
            <a:endParaRPr lang="en-IN"/>
          </a:p>
        </p:txBody>
      </p:sp>
    </p:spTree>
    <p:extLst>
      <p:ext uri="{BB962C8B-B14F-4D97-AF65-F5344CB8AC3E}">
        <p14:creationId xmlns:p14="http://schemas.microsoft.com/office/powerpoint/2010/main" val="511322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F1E52CC8-9E70-D81A-962D-CD996C6AFFAA}"/>
              </a:ext>
            </a:extLst>
          </p:cNvPr>
          <p:cNvSpPr txBox="1"/>
          <p:nvPr/>
        </p:nvSpPr>
        <p:spPr>
          <a:xfrm>
            <a:off x="-755780" y="269015"/>
            <a:ext cx="11364686" cy="707886"/>
          </a:xfrm>
          <a:prstGeom prst="rect">
            <a:avLst/>
          </a:prstGeom>
          <a:noFill/>
        </p:spPr>
        <p:txBody>
          <a:bodyPr wrap="square" rtlCol="0">
            <a:spAutoFit/>
          </a:bodyPr>
          <a:lstStyle/>
          <a:p>
            <a:pPr algn="just"/>
            <a:r>
              <a:rPr lang="en-IN" dirty="0"/>
              <a:t>				</a:t>
            </a:r>
            <a:r>
              <a:rPr lang="en-IN" sz="4000" b="1" u="sng" dirty="0">
                <a:latin typeface="Agency FB" panose="020B0503020202020204" pitchFamily="34" charset="0"/>
              </a:rPr>
              <a:t>MINI PROJECT: 6</a:t>
            </a:r>
            <a:r>
              <a:rPr lang="en-IN" sz="4000" b="1" u="sng" baseline="30000" dirty="0">
                <a:latin typeface="Agency FB" panose="020B0503020202020204" pitchFamily="34" charset="0"/>
              </a:rPr>
              <a:t>TH</a:t>
            </a:r>
            <a:r>
              <a:rPr lang="en-IN" sz="4000" b="1" u="sng" dirty="0">
                <a:latin typeface="Agency FB" panose="020B0503020202020204" pitchFamily="34" charset="0"/>
              </a:rPr>
              <a:t> SEMESTER</a:t>
            </a:r>
          </a:p>
        </p:txBody>
      </p:sp>
      <p:sp>
        <p:nvSpPr>
          <p:cNvPr id="21" name="TextBox 20">
            <a:extLst>
              <a:ext uri="{FF2B5EF4-FFF2-40B4-BE49-F238E27FC236}">
                <a16:creationId xmlns:a16="http://schemas.microsoft.com/office/drawing/2014/main" id="{D83EF578-BBE6-9A05-0FEF-86F8147E323B}"/>
              </a:ext>
            </a:extLst>
          </p:cNvPr>
          <p:cNvSpPr txBox="1"/>
          <p:nvPr/>
        </p:nvSpPr>
        <p:spPr>
          <a:xfrm>
            <a:off x="136850" y="4937474"/>
            <a:ext cx="11280710" cy="1477328"/>
          </a:xfrm>
          <a:prstGeom prst="rect">
            <a:avLst/>
          </a:prstGeom>
          <a:noFill/>
        </p:spPr>
        <p:txBody>
          <a:bodyPr wrap="square" rtlCol="0">
            <a:spAutoFit/>
          </a:bodyPr>
          <a:lstStyle/>
          <a:p>
            <a:r>
              <a:rPr lang="en-IN" b="1" dirty="0">
                <a:latin typeface="Aharoni" panose="02010803020104030203" pitchFamily="2" charset="-79"/>
                <a:cs typeface="Aharoni" panose="02010803020104030203" pitchFamily="2" charset="-79"/>
              </a:rPr>
              <a:t>TOPIC:</a:t>
            </a:r>
            <a:r>
              <a:rPr lang="en-IN" dirty="0">
                <a:latin typeface="Aharoni" panose="02010803020104030203" pitchFamily="2" charset="-79"/>
                <a:cs typeface="Aharoni" panose="02010803020104030203" pitchFamily="2" charset="-79"/>
              </a:rPr>
              <a:t> </a:t>
            </a:r>
            <a:r>
              <a:rPr lang="en-IN" dirty="0">
                <a:latin typeface="Arial" panose="020B0604020202020204" pitchFamily="34" charset="0"/>
                <a:cs typeface="Arial" panose="020B0604020202020204" pitchFamily="34" charset="0"/>
              </a:rPr>
              <a:t>MALWARE DETECTION USING DEEP LEARNING</a:t>
            </a:r>
          </a:p>
          <a:p>
            <a:r>
              <a:rPr lang="en-IN" b="1" dirty="0">
                <a:latin typeface="Aharoni" panose="02010803020104030203" pitchFamily="2" charset="-79"/>
                <a:cs typeface="Aharoni" panose="02010803020104030203" pitchFamily="2" charset="-79"/>
              </a:rPr>
              <a:t>NAME: </a:t>
            </a:r>
            <a:r>
              <a:rPr lang="en-IN" dirty="0">
                <a:latin typeface="Arial" panose="020B0604020202020204" pitchFamily="34" charset="0"/>
                <a:cs typeface="Arial" panose="020B0604020202020204" pitchFamily="34" charset="0"/>
              </a:rPr>
              <a:t>AYUSH OM SRIVASTAVA</a:t>
            </a:r>
          </a:p>
          <a:p>
            <a:r>
              <a:rPr lang="en-IN" b="1" dirty="0">
                <a:latin typeface="Aharoni" panose="02010803020104030203" pitchFamily="2" charset="-79"/>
                <a:cs typeface="Aharoni" panose="02010803020104030203" pitchFamily="2" charset="-79"/>
              </a:rPr>
              <a:t>UNIVERSITY ROLL NUMBER: </a:t>
            </a:r>
            <a:r>
              <a:rPr lang="en-IN" dirty="0">
                <a:latin typeface="Arial" panose="020B0604020202020204" pitchFamily="34" charset="0"/>
                <a:cs typeface="Arial" panose="020B0604020202020204" pitchFamily="34" charset="0"/>
              </a:rPr>
              <a:t>2017316</a:t>
            </a:r>
          </a:p>
          <a:p>
            <a:r>
              <a:rPr lang="en-IN" b="1" dirty="0">
                <a:latin typeface="Aharoni" panose="02010803020104030203" pitchFamily="2" charset="-79"/>
                <a:cs typeface="Aharoni" panose="02010803020104030203" pitchFamily="2" charset="-79"/>
              </a:rPr>
              <a:t>BRANCH AND COURSE: </a:t>
            </a:r>
            <a:r>
              <a:rPr lang="en-IN" dirty="0">
                <a:latin typeface="Arial" panose="020B0604020202020204" pitchFamily="34" charset="0"/>
                <a:cs typeface="Arial" panose="020B0604020202020204" pitchFamily="34" charset="0"/>
              </a:rPr>
              <a:t>BACHELOR OF TECHNOLOGY IN COMPUTER SCIENCE AND ENGINEERING</a:t>
            </a:r>
          </a:p>
          <a:p>
            <a:r>
              <a:rPr lang="en-IN" b="1" dirty="0">
                <a:latin typeface="Aharoni" panose="02010803020104030203" pitchFamily="2" charset="-79"/>
                <a:cs typeface="Aharoni" panose="02010803020104030203" pitchFamily="2" charset="-79"/>
              </a:rPr>
              <a:t>MENTOR: </a:t>
            </a:r>
            <a:r>
              <a:rPr lang="en-IN" dirty="0">
                <a:latin typeface="Arial" panose="020B0604020202020204" pitchFamily="34" charset="0"/>
                <a:cs typeface="Arial" panose="020B0604020202020204" pitchFamily="34" charset="0"/>
              </a:rPr>
              <a:t>DR. MOHAMMAD WAZID</a:t>
            </a:r>
            <a:endParaRPr lang="en-IN" dirty="0">
              <a:latin typeface="Aharoni" panose="02010803020104030203" pitchFamily="2" charset="-79"/>
              <a:cs typeface="Aharoni" panose="02010803020104030203" pitchFamily="2" charset="-79"/>
            </a:endParaRPr>
          </a:p>
        </p:txBody>
      </p:sp>
      <p:pic>
        <p:nvPicPr>
          <p:cNvPr id="22" name="image3.png">
            <a:extLst>
              <a:ext uri="{FF2B5EF4-FFF2-40B4-BE49-F238E27FC236}">
                <a16:creationId xmlns:a16="http://schemas.microsoft.com/office/drawing/2014/main" id="{EF85C44C-3482-B700-B75C-8523FD0478CE}"/>
              </a:ext>
            </a:extLst>
          </p:cNvPr>
          <p:cNvPicPr/>
          <p:nvPr/>
        </p:nvPicPr>
        <p:blipFill>
          <a:blip r:embed="rId2"/>
          <a:srcRect/>
          <a:stretch>
            <a:fillRect/>
          </a:stretch>
        </p:blipFill>
        <p:spPr>
          <a:xfrm>
            <a:off x="3303037" y="976902"/>
            <a:ext cx="4673307" cy="3818834"/>
          </a:xfrm>
          <a:prstGeom prst="rect">
            <a:avLst/>
          </a:prstGeom>
          <a:ln/>
        </p:spPr>
      </p:pic>
    </p:spTree>
    <p:extLst>
      <p:ext uri="{BB962C8B-B14F-4D97-AF65-F5344CB8AC3E}">
        <p14:creationId xmlns:p14="http://schemas.microsoft.com/office/powerpoint/2010/main" val="2574450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8ED1C49-6B3C-19C5-1D2A-125D313A95C1}"/>
              </a:ext>
            </a:extLst>
          </p:cNvPr>
          <p:cNvPicPr>
            <a:picLocks noChangeAspect="1"/>
          </p:cNvPicPr>
          <p:nvPr/>
        </p:nvPicPr>
        <p:blipFill rotWithShape="1">
          <a:blip r:embed="rId2"/>
          <a:srcRect l="20947" r="1572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extBox 1">
            <a:extLst>
              <a:ext uri="{FF2B5EF4-FFF2-40B4-BE49-F238E27FC236}">
                <a16:creationId xmlns:a16="http://schemas.microsoft.com/office/drawing/2014/main" id="{BED2DC89-C3DC-1C11-5FAD-8004BF657E49}"/>
              </a:ext>
            </a:extLst>
          </p:cNvPr>
          <p:cNvSpPr txBox="1"/>
          <p:nvPr/>
        </p:nvSpPr>
        <p:spPr>
          <a:xfrm>
            <a:off x="6116569" y="363894"/>
            <a:ext cx="5828997" cy="5813069"/>
          </a:xfrm>
          <a:prstGeom prst="rect">
            <a:avLst/>
          </a:prstGeom>
        </p:spPr>
        <p:txBody>
          <a:bodyPr vert="horz" lIns="91440" tIns="45720" rIns="91440" bIns="45720" rtlCol="0">
            <a:normAutofit fontScale="92500" lnSpcReduction="10000"/>
          </a:bodyPr>
          <a:lstStyle/>
          <a:p>
            <a:pPr algn="ctr" fontAlgn="base">
              <a:lnSpc>
                <a:spcPct val="90000"/>
              </a:lnSpc>
              <a:spcAft>
                <a:spcPts val="600"/>
              </a:spcAft>
            </a:pPr>
            <a:r>
              <a:rPr lang="en-US" sz="3200" dirty="0">
                <a:effectLst/>
              </a:rPr>
              <a:t>What is deep learning?</a:t>
            </a:r>
          </a:p>
          <a:p>
            <a:pPr indent="-228600" fontAlgn="base">
              <a:lnSpc>
                <a:spcPct val="90000"/>
              </a:lnSpc>
              <a:spcAft>
                <a:spcPts val="600"/>
              </a:spcAft>
              <a:buFont typeface="Arial" panose="020B0604020202020204" pitchFamily="34" charset="0"/>
              <a:buChar char="•"/>
            </a:pPr>
            <a:endParaRPr lang="en-US" sz="800" b="0" i="0" dirty="0">
              <a:effectLst/>
            </a:endParaRPr>
          </a:p>
          <a:p>
            <a:pPr indent="-228600" fontAlgn="base">
              <a:lnSpc>
                <a:spcPct val="90000"/>
              </a:lnSpc>
              <a:spcAft>
                <a:spcPts val="600"/>
              </a:spcAft>
              <a:buFont typeface="Arial" panose="020B0604020202020204" pitchFamily="34" charset="0"/>
              <a:buChar char="•"/>
            </a:pPr>
            <a:endParaRPr lang="en-US" sz="800" b="0" i="0" dirty="0">
              <a:effectLst/>
            </a:endParaRPr>
          </a:p>
          <a:p>
            <a:pPr fontAlgn="base">
              <a:lnSpc>
                <a:spcPct val="90000"/>
              </a:lnSpc>
              <a:spcAft>
                <a:spcPts val="600"/>
              </a:spcAft>
            </a:pPr>
            <a:r>
              <a:rPr lang="en-US" sz="2000" b="0" i="0" dirty="0">
                <a:effectLst/>
              </a:rPr>
              <a:t>Deep learning is a subset of machine learning, which is essentially a neural network with three or more layers. These neural networks attempt to simulate the behavior of the human brain—albeit far from matching its ability—allowing it to “learn” from large amounts of data. While a neural network with a single layer can still make approximate predictions, additional hidden layers can help to optimize and refine for accuracy.</a:t>
            </a:r>
          </a:p>
          <a:p>
            <a:pPr fontAlgn="base">
              <a:lnSpc>
                <a:spcPct val="90000"/>
              </a:lnSpc>
              <a:spcAft>
                <a:spcPts val="600"/>
              </a:spcAft>
            </a:pPr>
            <a:endParaRPr lang="en-US" sz="2000" dirty="0"/>
          </a:p>
          <a:p>
            <a:pPr indent="-228600" fontAlgn="base">
              <a:lnSpc>
                <a:spcPct val="90000"/>
              </a:lnSpc>
              <a:spcAft>
                <a:spcPts val="600"/>
              </a:spcAft>
              <a:buFont typeface="Arial" panose="020B0604020202020204" pitchFamily="34" charset="0"/>
              <a:buChar char="•"/>
            </a:pPr>
            <a:endParaRPr lang="en-US" sz="2000" dirty="0"/>
          </a:p>
          <a:p>
            <a:pPr fontAlgn="base">
              <a:lnSpc>
                <a:spcPct val="90000"/>
              </a:lnSpc>
              <a:spcAft>
                <a:spcPts val="600"/>
              </a:spcAft>
            </a:pPr>
            <a:r>
              <a:rPr lang="en-US" sz="2000" b="0" i="0" dirty="0">
                <a:effectLst/>
              </a:rPr>
              <a:t>Deep learning drives many </a:t>
            </a:r>
            <a:r>
              <a:rPr lang="en-US" sz="2000" b="0" i="0" strike="noStrike" dirty="0">
                <a:effectLst/>
              </a:rPr>
              <a:t>artificial intelligence(AI)</a:t>
            </a:r>
            <a:r>
              <a:rPr lang="en-US" sz="2000" b="0" i="0" dirty="0">
                <a:effectLst/>
              </a:rPr>
              <a:t> applications and services that improve automation, performing analytical and physical tasks without human intervention. Deep learning technology lies behind everyday products and services (such as digital assistants, voice-enabled TV remotes, and credit card fraud detection) as well as emerging technologies (such as self-driving cars).</a:t>
            </a:r>
          </a:p>
          <a:p>
            <a:pPr fontAlgn="base">
              <a:lnSpc>
                <a:spcPct val="90000"/>
              </a:lnSpc>
              <a:spcAft>
                <a:spcPts val="600"/>
              </a:spcAft>
            </a:pPr>
            <a:endParaRPr lang="en-US" sz="2000" b="0" i="0" dirty="0">
              <a:effectLst/>
            </a:endParaRPr>
          </a:p>
          <a:p>
            <a:pPr indent="-228600" fontAlgn="base">
              <a:lnSpc>
                <a:spcPct val="90000"/>
              </a:lnSpc>
              <a:spcAft>
                <a:spcPts val="600"/>
              </a:spcAft>
              <a:buFont typeface="Arial" panose="020B0604020202020204" pitchFamily="34" charset="0"/>
              <a:buChar char="•"/>
            </a:pPr>
            <a:endParaRPr lang="en-US" sz="800" dirty="0"/>
          </a:p>
          <a:p>
            <a:pPr indent="-228600" fontAlgn="base">
              <a:lnSpc>
                <a:spcPct val="90000"/>
              </a:lnSpc>
              <a:spcAft>
                <a:spcPts val="600"/>
              </a:spcAft>
              <a:buFont typeface="Arial" panose="020B0604020202020204" pitchFamily="34" charset="0"/>
              <a:buChar char="•"/>
            </a:pPr>
            <a:endParaRPr lang="en-US" sz="800" b="0" i="0" dirty="0">
              <a:effectLst/>
            </a:endParaRPr>
          </a:p>
          <a:p>
            <a:pPr indent="-228600" fontAlgn="base">
              <a:lnSpc>
                <a:spcPct val="90000"/>
              </a:lnSpc>
              <a:spcAft>
                <a:spcPts val="600"/>
              </a:spcAft>
              <a:buFont typeface="Arial" panose="020B0604020202020204" pitchFamily="34" charset="0"/>
              <a:buChar char="•"/>
            </a:pPr>
            <a:endParaRPr lang="en-US" sz="800" dirty="0"/>
          </a:p>
          <a:p>
            <a:pPr indent="-228600" fontAlgn="base">
              <a:lnSpc>
                <a:spcPct val="90000"/>
              </a:lnSpc>
              <a:spcAft>
                <a:spcPts val="600"/>
              </a:spcAft>
              <a:buFont typeface="Arial" panose="020B0604020202020204" pitchFamily="34" charset="0"/>
              <a:buChar char="•"/>
            </a:pPr>
            <a:endParaRPr lang="en-US" sz="800" b="0" i="0" dirty="0">
              <a:effectLst/>
            </a:endParaRPr>
          </a:p>
          <a:p>
            <a:pPr indent="-228600" fontAlgn="base">
              <a:lnSpc>
                <a:spcPct val="90000"/>
              </a:lnSpc>
              <a:spcAft>
                <a:spcPts val="600"/>
              </a:spcAft>
              <a:buFont typeface="Arial" panose="020B0604020202020204" pitchFamily="34" charset="0"/>
              <a:buChar char="•"/>
            </a:pPr>
            <a:endParaRPr lang="en-US" sz="800" dirty="0"/>
          </a:p>
          <a:p>
            <a:pPr indent="-228600" fontAlgn="base">
              <a:lnSpc>
                <a:spcPct val="90000"/>
              </a:lnSpc>
              <a:spcAft>
                <a:spcPts val="600"/>
              </a:spcAft>
              <a:buFont typeface="Arial" panose="020B0604020202020204" pitchFamily="34" charset="0"/>
              <a:buChar char="•"/>
            </a:pPr>
            <a:endParaRPr lang="en-US" sz="800" b="0" i="0" dirty="0">
              <a:effectLst/>
            </a:endParaRPr>
          </a:p>
          <a:p>
            <a:pPr indent="-228600" fontAlgn="base">
              <a:lnSpc>
                <a:spcPct val="90000"/>
              </a:lnSpc>
              <a:spcAft>
                <a:spcPts val="600"/>
              </a:spcAft>
              <a:buFont typeface="Arial" panose="020B0604020202020204" pitchFamily="34" charset="0"/>
              <a:buChar char="•"/>
            </a:pPr>
            <a:endParaRPr lang="en-US" sz="800" dirty="0"/>
          </a:p>
          <a:p>
            <a:pPr indent="-228600" fontAlgn="base">
              <a:lnSpc>
                <a:spcPct val="90000"/>
              </a:lnSpc>
              <a:spcAft>
                <a:spcPts val="600"/>
              </a:spcAft>
              <a:buFont typeface="Arial" panose="020B0604020202020204" pitchFamily="34" charset="0"/>
              <a:buChar char="•"/>
            </a:pPr>
            <a:endParaRPr lang="en-US" sz="800" b="0" i="0" dirty="0">
              <a:effectLst/>
            </a:endParaRPr>
          </a:p>
          <a:p>
            <a:pPr indent="-228600" fontAlgn="base">
              <a:lnSpc>
                <a:spcPct val="90000"/>
              </a:lnSpc>
              <a:spcAft>
                <a:spcPts val="600"/>
              </a:spcAft>
              <a:buFont typeface="Arial" panose="020B0604020202020204" pitchFamily="34" charset="0"/>
              <a:buChar char="•"/>
            </a:pPr>
            <a:endParaRPr lang="en-US" sz="800" dirty="0"/>
          </a:p>
          <a:p>
            <a:pPr indent="-228600" fontAlgn="base">
              <a:lnSpc>
                <a:spcPct val="90000"/>
              </a:lnSpc>
              <a:spcAft>
                <a:spcPts val="600"/>
              </a:spcAft>
              <a:buFont typeface="Arial" panose="020B0604020202020204" pitchFamily="34" charset="0"/>
              <a:buChar char="•"/>
            </a:pPr>
            <a:endParaRPr lang="en-US" sz="800" b="0" i="0" dirty="0">
              <a:effectLst/>
            </a:endParaRPr>
          </a:p>
        </p:txBody>
      </p:sp>
    </p:spTree>
    <p:extLst>
      <p:ext uri="{BB962C8B-B14F-4D97-AF65-F5344CB8AC3E}">
        <p14:creationId xmlns:p14="http://schemas.microsoft.com/office/powerpoint/2010/main" val="1633677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generated image of a robot&#10;&#10;Description automatically generated">
            <a:extLst>
              <a:ext uri="{FF2B5EF4-FFF2-40B4-BE49-F238E27FC236}">
                <a16:creationId xmlns:a16="http://schemas.microsoft.com/office/drawing/2014/main" id="{E890422E-7F49-00ED-59D0-6776F99390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28451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chemeClr val="accent6">
              <a:alpha val="30000"/>
            </a:schemeClr>
          </a:solidFill>
          <a:ln w="28575">
            <a:solidFill>
              <a:schemeClr val="bg1">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erson in a suit holding a tablet&#10;&#10;Description automatically generated">
            <a:extLst>
              <a:ext uri="{FF2B5EF4-FFF2-40B4-BE49-F238E27FC236}">
                <a16:creationId xmlns:a16="http://schemas.microsoft.com/office/drawing/2014/main" id="{C8B41F97-A1F4-EC8A-3298-2E843F9F41B8}"/>
              </a:ext>
            </a:extLst>
          </p:cNvPr>
          <p:cNvPicPr>
            <a:picLocks noChangeAspect="1"/>
          </p:cNvPicPr>
          <p:nvPr/>
        </p:nvPicPr>
        <p:blipFill rotWithShape="1">
          <a:blip r:embed="rId2">
            <a:extLst>
              <a:ext uri="{28A0092B-C50C-407E-A947-70E740481C1C}">
                <a14:useLocalDpi xmlns:a14="http://schemas.microsoft.com/office/drawing/2010/main" val="0"/>
              </a:ext>
            </a:extLst>
          </a:blip>
          <a:srcRect r="1" b="1"/>
          <a:stretch/>
        </p:blipFill>
        <p:spPr>
          <a:xfrm>
            <a:off x="1280667" y="677668"/>
            <a:ext cx="9630666" cy="5417250"/>
          </a:xfrm>
          <a:prstGeom prst="rect">
            <a:avLst/>
          </a:prstGeom>
          <a:ln w="28575">
            <a:solidFill>
              <a:schemeClr val="bg1"/>
            </a:solidFill>
          </a:ln>
        </p:spPr>
      </p:pic>
      <p:sp>
        <p:nvSpPr>
          <p:cNvPr id="14" name="Graphic 212">
            <a:extLst>
              <a:ext uri="{FF2B5EF4-FFF2-40B4-BE49-F238E27FC236}">
                <a16:creationId xmlns:a16="http://schemas.microsoft.com/office/drawing/2014/main" id="{7BD8AB83-2763-4392-B4B9-049CDF1F6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6" name="Graphic 212">
            <a:extLst>
              <a:ext uri="{FF2B5EF4-FFF2-40B4-BE49-F238E27FC236}">
                <a16:creationId xmlns:a16="http://schemas.microsoft.com/office/drawing/2014/main" id="{480F071C-C35C-4CE1-8EE5-8ED96E2F4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Oval 17">
            <a:extLst>
              <a:ext uri="{FF2B5EF4-FFF2-40B4-BE49-F238E27FC236}">
                <a16:creationId xmlns:a16="http://schemas.microsoft.com/office/drawing/2014/main" id="{CD97FAB4-59E0-4E65-B50B-867B14D2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0D578F4B-2751-4FC2-8853-FAC5C5913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6180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hands typing on a computer&#10;&#10;Description automatically generated">
            <a:extLst>
              <a:ext uri="{FF2B5EF4-FFF2-40B4-BE49-F238E27FC236}">
                <a16:creationId xmlns:a16="http://schemas.microsoft.com/office/drawing/2014/main" id="{D1A2B829-D6DC-D19B-1D42-F3BA843AB3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28243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E990CC-C84C-5D00-E608-6411F09B2193}"/>
              </a:ext>
            </a:extLst>
          </p:cNvPr>
          <p:cNvSpPr>
            <a:spLocks noGrp="1"/>
          </p:cNvSpPr>
          <p:nvPr>
            <p:ph type="title"/>
          </p:nvPr>
        </p:nvSpPr>
        <p:spPr>
          <a:xfrm>
            <a:off x="640080" y="325369"/>
            <a:ext cx="4368602" cy="1956841"/>
          </a:xfrm>
        </p:spPr>
        <p:txBody>
          <a:bodyPr anchor="b">
            <a:normAutofit/>
          </a:bodyPr>
          <a:lstStyle/>
          <a:p>
            <a:r>
              <a:rPr lang="en-IN" sz="5400" b="1" u="sng"/>
              <a:t>ABOUT THE DATASET</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45CA71-AA37-1BCA-EC2E-66B8885A36C7}"/>
              </a:ext>
            </a:extLst>
          </p:cNvPr>
          <p:cNvSpPr>
            <a:spLocks noGrp="1"/>
          </p:cNvSpPr>
          <p:nvPr>
            <p:ph idx="1"/>
          </p:nvPr>
        </p:nvSpPr>
        <p:spPr>
          <a:xfrm>
            <a:off x="270588" y="2586994"/>
            <a:ext cx="4889241" cy="4084394"/>
          </a:xfrm>
        </p:spPr>
        <p:txBody>
          <a:bodyPr>
            <a:normAutofit/>
          </a:bodyPr>
          <a:lstStyle/>
          <a:p>
            <a:endParaRPr lang="en-IN" sz="1700" dirty="0"/>
          </a:p>
          <a:p>
            <a:r>
              <a:rPr lang="en-IN" sz="1700" dirty="0"/>
              <a:t>Dataset used has more than 1 lakh observations and 37 features.</a:t>
            </a:r>
          </a:p>
          <a:p>
            <a:r>
              <a:rPr lang="en-IN" sz="1700" dirty="0"/>
              <a:t>SHA 256 hash algorithm is used to encrypt the input data.</a:t>
            </a:r>
          </a:p>
          <a:p>
            <a:r>
              <a:rPr lang="en-IN" sz="1700" dirty="0"/>
              <a:t>Data is classified into several classifications: NA, malware or with some encrypt data.</a:t>
            </a:r>
          </a:p>
          <a:p>
            <a:r>
              <a:rPr lang="en-IN" sz="1700" dirty="0"/>
              <a:t>Corelation matrix is further used on dataset to find the relationship between value and other features of the dataset.</a:t>
            </a:r>
          </a:p>
        </p:txBody>
      </p:sp>
      <p:pic>
        <p:nvPicPr>
          <p:cNvPr id="5" name="Picture 4" descr="Graph on document with pen">
            <a:extLst>
              <a:ext uri="{FF2B5EF4-FFF2-40B4-BE49-F238E27FC236}">
                <a16:creationId xmlns:a16="http://schemas.microsoft.com/office/drawing/2014/main" id="{1D6165B9-DA68-7EEF-0E87-79D9A03F3E23}"/>
              </a:ext>
            </a:extLst>
          </p:cNvPr>
          <p:cNvPicPr>
            <a:picLocks noChangeAspect="1"/>
          </p:cNvPicPr>
          <p:nvPr/>
        </p:nvPicPr>
        <p:blipFill rotWithShape="1">
          <a:blip r:embed="rId2"/>
          <a:srcRect l="23385" r="966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117317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person's hand&#10;&#10;Description automatically generated">
            <a:extLst>
              <a:ext uri="{FF2B5EF4-FFF2-40B4-BE49-F238E27FC236}">
                <a16:creationId xmlns:a16="http://schemas.microsoft.com/office/drawing/2014/main" id="{C69AC5CF-738E-06A1-89D8-D510A3AE6E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42508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with a binary code&#10;&#10;Description automatically generated">
            <a:extLst>
              <a:ext uri="{FF2B5EF4-FFF2-40B4-BE49-F238E27FC236}">
                <a16:creationId xmlns:a16="http://schemas.microsoft.com/office/drawing/2014/main" id="{32011A41-BD5C-B141-EB6D-1EA57386EB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73741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white rectangular object with white text&#10;&#10;Description automatically generated">
            <a:extLst>
              <a:ext uri="{FF2B5EF4-FFF2-40B4-BE49-F238E27FC236}">
                <a16:creationId xmlns:a16="http://schemas.microsoft.com/office/drawing/2014/main" id="{358F81D1-9A1C-AB19-764C-9F42BBC8D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950226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252</Words>
  <Application>Microsoft Office PowerPoint</Application>
  <PresentationFormat>Widescreen</PresentationFormat>
  <Paragraphs>28</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Agency FB</vt:lpstr>
      <vt:lpstr>Aharoni</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ABOUT THE DATASET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Sonali Kumari</dc:creator>
  <cp:lastModifiedBy>Ayush</cp:lastModifiedBy>
  <cp:revision>4</cp:revision>
  <dcterms:created xsi:type="dcterms:W3CDTF">2023-07-15T05:05:42Z</dcterms:created>
  <dcterms:modified xsi:type="dcterms:W3CDTF">2023-07-16T06:44:35Z</dcterms:modified>
</cp:coreProperties>
</file>

<file path=docProps/thumbnail.jpeg>
</file>